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72" r:id="rId8"/>
    <p:sldId id="27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26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1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3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63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0653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98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0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60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77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6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3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2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3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4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4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092A8-71A5-4E04-BFC6-40636491E54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415E-2161-4A5C-B382-A7621A5D9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90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82BF0-3D53-68EE-5111-45837FCD69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/>
              <a:t>CITY OF ELMIRA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AAE85-5D9A-6C0B-DC98-1ADE4803C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6" y="4394039"/>
            <a:ext cx="8921578" cy="1654593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LOSS OF SALES TAX</a:t>
            </a:r>
          </a:p>
          <a:p>
            <a:r>
              <a:rPr lang="en-US" sz="2800" b="1" dirty="0"/>
              <a:t>V.</a:t>
            </a:r>
          </a:p>
          <a:p>
            <a:r>
              <a:rPr lang="en-US" sz="2800" b="1" dirty="0"/>
              <a:t>SHARED SERVICE AGREEMENTS WITH CHEMUNG COUNTY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4425209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E1022-BC49-F004-0C78-43718E54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1085"/>
            <a:ext cx="10361141" cy="129128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COUNTY INCURRED SHARED SERVICE EXPS</a:t>
            </a:r>
            <a:br>
              <a:rPr lang="en-US" b="1" dirty="0"/>
            </a:br>
            <a:r>
              <a:rPr lang="en-US" b="1" dirty="0"/>
              <a:t>DPW AND B&amp;G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E459EB-816A-4919-8C36-77AD25784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69" y="2069751"/>
            <a:ext cx="9781377" cy="458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007297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B7A78-0F3D-2C19-3163-D41694012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49" y="753228"/>
            <a:ext cx="10447637" cy="1080938"/>
          </a:xfrm>
        </p:spPr>
        <p:txBody>
          <a:bodyPr/>
          <a:lstStyle/>
          <a:p>
            <a:pPr algn="ctr"/>
            <a:r>
              <a:rPr lang="en-US" b="1" dirty="0"/>
              <a:t>OTHER SHARED SERVICES PRIOR TO 2015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F99ED-3E61-99EC-454D-5BED8A3F4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PURCHASING</a:t>
            </a:r>
          </a:p>
          <a:p>
            <a:endParaRPr lang="en-US" sz="4000" b="1" dirty="0"/>
          </a:p>
          <a:p>
            <a:r>
              <a:rPr lang="en-US" sz="4000" b="1" dirty="0"/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214684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AF68-C845-351A-3400-7ABBFBB6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52669" cy="1080938"/>
          </a:xfrm>
        </p:spPr>
        <p:txBody>
          <a:bodyPr/>
          <a:lstStyle/>
          <a:p>
            <a:pPr algn="ctr"/>
            <a:r>
              <a:rPr lang="en-US" b="1" dirty="0"/>
              <a:t>CITY REIMBURSEMENT TO COUNTY - IT</a:t>
            </a:r>
            <a:br>
              <a:rPr lang="en-US" b="1" dirty="0"/>
            </a:br>
            <a:r>
              <a:rPr lang="en-US" b="1" dirty="0"/>
              <a:t>2015 - 2025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31C4A7-A96A-4C13-9FBD-58C04E648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368" y="2014155"/>
            <a:ext cx="7222524" cy="473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021188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3028-6E4F-D70D-E338-A89AB711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COUNTY INCURRED SHARED SERVICE EXPENSES</a:t>
            </a:r>
            <a:br>
              <a:rPr lang="en-US" b="1" dirty="0"/>
            </a:br>
            <a:r>
              <a:rPr lang="en-US" b="1" dirty="0"/>
              <a:t>PURCHASING AND IT: 2015 - 2025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0B480C3-1571-4A9F-8496-FBB016FC7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38" y="2046639"/>
            <a:ext cx="9613861" cy="462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E505-0480-44C1-9B89-E6332B28D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CITY – LOSS SALES TAX REVENUE AND REIMBURSEMENTS TO THE COUNTY TOTALS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013C74-F814-4043-8F0A-09AC182DB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8891"/>
            <a:ext cx="10553751" cy="498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14423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7D1D-B915-5E31-95A6-27A358A8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821" y="753228"/>
            <a:ext cx="10199498" cy="1080938"/>
          </a:xfrm>
        </p:spPr>
        <p:txBody>
          <a:bodyPr/>
          <a:lstStyle/>
          <a:p>
            <a:pPr algn="ctr"/>
            <a:r>
              <a:rPr lang="en-US" b="1" dirty="0"/>
              <a:t>COUNTY INCURRED SHARED SERVICE EXPENSES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2818D7-DD1A-413B-8B3D-471E4331E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562" y="1964724"/>
            <a:ext cx="10199499" cy="462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0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F789-C118-7195-11A0-69BDD3E4D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95919" cy="108093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CITY SALES TAX LOSS &amp; REIMBURSEMENTS v. COUNTY INCURRED SHARED SERVICE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972DE-BB0C-D10E-F123-D3473EE8B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351" y="2336873"/>
            <a:ext cx="11578281" cy="3599316"/>
          </a:xfrm>
        </p:spPr>
        <p:txBody>
          <a:bodyPr>
            <a:normAutofit/>
          </a:bodyPr>
          <a:lstStyle/>
          <a:p>
            <a:r>
              <a:rPr lang="en-US" sz="2800" b="1" dirty="0"/>
              <a:t>Grand Total - County Incurred Shared Services Expenses </a:t>
            </a:r>
            <a:r>
              <a:rPr lang="en-US" sz="2800" b="1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sz="2800" b="1" dirty="0"/>
              <a:t>							$  </a:t>
            </a:r>
            <a:r>
              <a:rPr lang="en-US" sz="2800" b="1" u="sng" dirty="0"/>
              <a:t>29,417,508</a:t>
            </a:r>
          </a:p>
          <a:p>
            <a:pPr marL="0" indent="0">
              <a:buNone/>
            </a:pPr>
            <a:endParaRPr lang="en-US" sz="2800" b="1" u="sng" dirty="0"/>
          </a:p>
          <a:p>
            <a:r>
              <a:rPr lang="en-US" sz="2800" b="1" dirty="0"/>
              <a:t>Grand Total - City Loss of Sales Tax and Reimbursements to County        							$(</a:t>
            </a:r>
            <a:r>
              <a:rPr lang="en-US" sz="2800" b="1" u="sng" dirty="0"/>
              <a:t>32,596,705)</a:t>
            </a:r>
            <a:r>
              <a:rPr lang="en-US" sz="2800" b="1" dirty="0"/>
              <a:t> </a:t>
            </a:r>
          </a:p>
          <a:p>
            <a:endParaRPr lang="en-US" sz="2800" b="1" dirty="0"/>
          </a:p>
          <a:p>
            <a:pPr marL="0" indent="0">
              <a:buNone/>
            </a:pP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345461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4BBB1-6141-5FB8-577C-AAC18634A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NET LOSS FOR THE CITY</a:t>
            </a:r>
            <a:br>
              <a:rPr lang="en-US" b="1" dirty="0"/>
            </a:br>
            <a:r>
              <a:rPr lang="en-US" b="1" dirty="0"/>
              <a:t>2015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ECDA4-57A1-624F-6330-C5374FA37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u="sng" dirty="0"/>
              <a:t>$(3,179,197)</a:t>
            </a:r>
          </a:p>
        </p:txBody>
      </p:sp>
    </p:spTree>
    <p:extLst>
      <p:ext uri="{BB962C8B-B14F-4D97-AF65-F5344CB8AC3E}">
        <p14:creationId xmlns:p14="http://schemas.microsoft.com/office/powerpoint/2010/main" val="340613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9D38C-EA58-F7AF-B3E8-33981E1E7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9427" y="753228"/>
            <a:ext cx="10651524" cy="1080938"/>
          </a:xfrm>
        </p:spPr>
        <p:txBody>
          <a:bodyPr/>
          <a:lstStyle/>
          <a:p>
            <a:pPr algn="ctr"/>
            <a:r>
              <a:rPr lang="en-US" b="1" dirty="0"/>
              <a:t>LOOKING TO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23330-AF67-41D1-9F91-C0C9F9214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3" y="2143876"/>
            <a:ext cx="11392929" cy="4454632"/>
          </a:xfrm>
        </p:spPr>
        <p:txBody>
          <a:bodyPr>
            <a:normAutofit/>
          </a:bodyPr>
          <a:lstStyle/>
          <a:p>
            <a:r>
              <a:rPr lang="en-US" sz="2800" b="1" dirty="0"/>
              <a:t>WITHOUT CHANGE, THE CITY WILL CONTINUE TO SUFFER FISCAL LOSSES TO THE COUNTY EXPONENTIALLY YEAR AFTER YEAR.</a:t>
            </a:r>
          </a:p>
          <a:p>
            <a:pPr marL="0" indent="0">
              <a:buNone/>
            </a:pPr>
            <a:endParaRPr lang="en-US" sz="2200" b="1" dirty="0"/>
          </a:p>
          <a:p>
            <a:r>
              <a:rPr lang="en-US" sz="2800" b="1" dirty="0"/>
              <a:t>COUNTY WANTS TO TERMINATE THE </a:t>
            </a:r>
            <a:r>
              <a:rPr lang="en-US" sz="2800" b="1" dirty="0" err="1"/>
              <a:t>DPW</a:t>
            </a:r>
            <a:r>
              <a:rPr lang="en-US" sz="2800" b="1" dirty="0"/>
              <a:t> AGREEMENT NOW  WITHOUT RESTORING THE ORIGINAL SALES TAX SHARE OF 12.33%</a:t>
            </a:r>
          </a:p>
          <a:p>
            <a:pPr marL="0" indent="0">
              <a:buNone/>
            </a:pPr>
            <a:endParaRPr lang="en-US" sz="2200" b="1" dirty="0"/>
          </a:p>
          <a:p>
            <a:r>
              <a:rPr lang="en-US" sz="2800" b="1" dirty="0"/>
              <a:t>RETURNING DPW TO THE CITY WITHOUT RESTORING THE ORIGINAL SALES TAX SHARE WILL INCREASE THE FISCAL DISTRESS OF THE CITY</a:t>
            </a:r>
          </a:p>
        </p:txBody>
      </p:sp>
    </p:spTree>
    <p:extLst>
      <p:ext uri="{BB962C8B-B14F-4D97-AF65-F5344CB8AC3E}">
        <p14:creationId xmlns:p14="http://schemas.microsoft.com/office/powerpoint/2010/main" val="3126240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C9088-BBBA-0001-6B5B-B78D390B7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83561" cy="1080938"/>
          </a:xfrm>
        </p:spPr>
        <p:txBody>
          <a:bodyPr/>
          <a:lstStyle/>
          <a:p>
            <a:pPr algn="ctr"/>
            <a:r>
              <a:rPr lang="en-US" b="1" dirty="0"/>
              <a:t>LOOKING TO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31906-3F88-9EAE-08CB-279DA72A6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46" y="2131532"/>
            <a:ext cx="11442357" cy="46646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WITHOUT CHANGE, </a:t>
            </a:r>
          </a:p>
          <a:p>
            <a:pPr marL="0" indent="0" algn="ctr">
              <a:buNone/>
            </a:pPr>
            <a:r>
              <a:rPr lang="en-US" sz="3600" b="1" dirty="0"/>
              <a:t>CHEMUNG COUNTY WILL CONTINUE</a:t>
            </a:r>
          </a:p>
          <a:p>
            <a:pPr marL="0" indent="0" algn="ctr">
              <a:buNone/>
            </a:pPr>
            <a:r>
              <a:rPr lang="en-US" sz="3600" b="1" dirty="0"/>
              <a:t>TO ACCRUE THE EXTRA $3+ MILLION </a:t>
            </a:r>
          </a:p>
          <a:p>
            <a:pPr marL="0" indent="0" algn="ctr">
              <a:buNone/>
            </a:pPr>
            <a:r>
              <a:rPr lang="en-US" sz="3600" b="1" dirty="0"/>
              <a:t>IN SALES TAX REVENUE ANNUALLY </a:t>
            </a:r>
          </a:p>
          <a:p>
            <a:pPr marL="0" indent="0" algn="ctr">
              <a:buNone/>
            </a:pPr>
            <a:r>
              <a:rPr lang="en-US" sz="3600" b="1" dirty="0"/>
              <a:t>THAT THE CITY WOULD HAVE RECEIVED</a:t>
            </a:r>
          </a:p>
          <a:p>
            <a:pPr marL="0" indent="0" algn="ctr">
              <a:buNone/>
            </a:pPr>
            <a:r>
              <a:rPr lang="en-US" sz="3600" b="1" dirty="0"/>
              <a:t>UNDER THE</a:t>
            </a:r>
          </a:p>
          <a:p>
            <a:pPr marL="0" indent="0" algn="ctr">
              <a:buNone/>
            </a:pPr>
            <a:r>
              <a:rPr lang="en-US" sz="3600" b="1" dirty="0"/>
              <a:t>2014 SALES TAX AGREEMENT FORMULA</a:t>
            </a:r>
          </a:p>
        </p:txBody>
      </p:sp>
    </p:spTree>
    <p:extLst>
      <p:ext uri="{BB962C8B-B14F-4D97-AF65-F5344CB8AC3E}">
        <p14:creationId xmlns:p14="http://schemas.microsoft.com/office/powerpoint/2010/main" val="59753212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81149-EC27-59EA-3BA8-3D7918CF3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CITY’S FISCAL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CE040-D49E-BF4F-AAD1-909B95A14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52676"/>
            <a:ext cx="10372798" cy="4805323"/>
          </a:xfrm>
        </p:spPr>
        <p:txBody>
          <a:bodyPr>
            <a:noAutofit/>
          </a:bodyPr>
          <a:lstStyle/>
          <a:p>
            <a:r>
              <a:rPr lang="en-US" sz="3200" b="1" dirty="0"/>
              <a:t>ALMOST 39% OF PROPERTY IN THE CITY IS TAX EXEMPT</a:t>
            </a:r>
          </a:p>
          <a:p>
            <a:endParaRPr lang="en-US" sz="3200" b="1" dirty="0"/>
          </a:p>
          <a:p>
            <a:r>
              <a:rPr lang="en-US" sz="3200" b="1" dirty="0"/>
              <a:t>COUNTY RECENTLY PURCHASED THE FORMER          FIVE STAR BANK BUILDING, TAKING ANOTHER PROPERTY OFF THE PROPERTY TAX ROLLS</a:t>
            </a:r>
          </a:p>
          <a:p>
            <a:endParaRPr lang="en-US" sz="3200" b="1" dirty="0"/>
          </a:p>
          <a:p>
            <a:r>
              <a:rPr lang="en-US" sz="3200" b="1" dirty="0"/>
              <a:t>THE CITY WAS RECEIVING $24,472.05 IN ANNUAL  PROPERTY TAX FOR THIS BUILDING PREVIOUSLY</a:t>
            </a:r>
          </a:p>
        </p:txBody>
      </p:sp>
    </p:spTree>
    <p:extLst>
      <p:ext uri="{BB962C8B-B14F-4D97-AF65-F5344CB8AC3E}">
        <p14:creationId xmlns:p14="http://schemas.microsoft.com/office/powerpoint/2010/main" val="11077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9627C-6631-0B2D-93A6-B5BA8A731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8456A-DDBE-179B-3ED4-2127F893B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677" y="2336873"/>
            <a:ext cx="9613861" cy="3599316"/>
          </a:xfrm>
        </p:spPr>
        <p:txBody>
          <a:bodyPr>
            <a:normAutofit fontScale="77500" lnSpcReduction="20000"/>
          </a:bodyPr>
          <a:lstStyle/>
          <a:p>
            <a:r>
              <a:rPr lang="en-US" sz="4000" b="1" dirty="0"/>
              <a:t>2014 - CHEMUNG COUNTY DECIDES TO KEEP GREATER SHARE OF SALES TAX REVENUE</a:t>
            </a:r>
          </a:p>
          <a:p>
            <a:endParaRPr lang="en-US" sz="4000" b="1" dirty="0"/>
          </a:p>
          <a:p>
            <a:r>
              <a:rPr lang="en-US" sz="4000" b="1" dirty="0"/>
              <a:t>2015 - CITY OF ELMIRA GOES FROM RECEIVING 12.33% BASED ON A 50/50 SALES TAX SPLIT </a:t>
            </a:r>
          </a:p>
          <a:p>
            <a:endParaRPr lang="en-US" sz="4000" b="1" dirty="0"/>
          </a:p>
          <a:p>
            <a:r>
              <a:rPr lang="en-US" sz="4000" b="1" dirty="0"/>
              <a:t>2025 - CURRENTLY RECEIVING 8.16% BASED ON A 65.45/34.55 SALES TAX SPLIT</a:t>
            </a:r>
          </a:p>
        </p:txBody>
      </p:sp>
    </p:spTree>
    <p:extLst>
      <p:ext uri="{BB962C8B-B14F-4D97-AF65-F5344CB8AC3E}">
        <p14:creationId xmlns:p14="http://schemas.microsoft.com/office/powerpoint/2010/main" val="53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5583A-7C4C-D0B0-552D-0FC6171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27957" cy="1080938"/>
          </a:xfrm>
        </p:spPr>
        <p:txBody>
          <a:bodyPr/>
          <a:lstStyle/>
          <a:p>
            <a:pPr algn="ctr"/>
            <a:r>
              <a:rPr lang="en-US" b="1" dirty="0"/>
              <a:t>TOTAL LOSS OF SALES TAX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53AF7B-F8FD-4ABE-8C71-CB305FB37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46" y="1541144"/>
            <a:ext cx="9106930" cy="508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7189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7E08-0F34-4890-4DB0-82792049C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651523" cy="1080938"/>
          </a:xfrm>
        </p:spPr>
        <p:txBody>
          <a:bodyPr/>
          <a:lstStyle/>
          <a:p>
            <a:pPr algn="ctr"/>
            <a:r>
              <a:rPr lang="en-US" b="1" dirty="0"/>
              <a:t>SHARED SERVICE 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3A917-9C76-4380-1096-11228D9BA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b="1" dirty="0"/>
              <a:t>2015 – COUNTY AGREES TO ENTER INTO SHARED SERVICE AGREEMENTS WITH THE CITY TO HELP OFFSET THE SUBSTANTIAL LOSS OF CITY SALES TAX REVENUE </a:t>
            </a:r>
          </a:p>
        </p:txBody>
      </p:sp>
    </p:spTree>
    <p:extLst>
      <p:ext uri="{BB962C8B-B14F-4D97-AF65-F5344CB8AC3E}">
        <p14:creationId xmlns:p14="http://schemas.microsoft.com/office/powerpoint/2010/main" val="4094529107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C84B7-089D-C19A-0983-E222CE87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SHARED SERVICE 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23280-533B-FE8F-DA1B-E330828CE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DPW</a:t>
            </a:r>
          </a:p>
          <a:p>
            <a:endParaRPr lang="en-US" sz="4400" b="1" dirty="0"/>
          </a:p>
          <a:p>
            <a:r>
              <a:rPr lang="en-US" sz="4400" b="1" dirty="0"/>
              <a:t>B&amp;G</a:t>
            </a:r>
          </a:p>
          <a:p>
            <a:endParaRPr lang="en-US" sz="4400" b="1" dirty="0"/>
          </a:p>
          <a:p>
            <a:r>
              <a:rPr lang="en-US" sz="4400" b="1" dirty="0"/>
              <a:t>HEALTH INSURANCE</a:t>
            </a:r>
          </a:p>
        </p:txBody>
      </p:sp>
    </p:spTree>
    <p:extLst>
      <p:ext uri="{BB962C8B-B14F-4D97-AF65-F5344CB8AC3E}">
        <p14:creationId xmlns:p14="http://schemas.microsoft.com/office/powerpoint/2010/main" val="8893284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153CA-368A-936A-A061-48133FEF8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53228"/>
            <a:ext cx="10589740" cy="1080938"/>
          </a:xfrm>
        </p:spPr>
        <p:txBody>
          <a:bodyPr/>
          <a:lstStyle/>
          <a:p>
            <a:pPr algn="ctr"/>
            <a:r>
              <a:rPr lang="en-US" b="1" dirty="0"/>
              <a:t>SHARED SERVICE AGREEMENT – B&amp;G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F6A8C-8423-5317-9AF4-CE973B054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51" y="2336873"/>
            <a:ext cx="9880231" cy="359931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2021 – COUNTY TERMINATES B&amp;G AGREEMENT WITH THE CITY</a:t>
            </a:r>
          </a:p>
        </p:txBody>
      </p:sp>
    </p:spTree>
    <p:extLst>
      <p:ext uri="{BB962C8B-B14F-4D97-AF65-F5344CB8AC3E}">
        <p14:creationId xmlns:p14="http://schemas.microsoft.com/office/powerpoint/2010/main" val="287301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C4A88-BBEE-EFE2-9F51-925AC08F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40313" cy="1080938"/>
          </a:xfrm>
        </p:spPr>
        <p:txBody>
          <a:bodyPr/>
          <a:lstStyle/>
          <a:p>
            <a:pPr algn="ctr"/>
            <a:r>
              <a:rPr lang="en-US" b="1" dirty="0"/>
              <a:t>HEALTH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ACC12-3041-B0EC-9D16-A0B1AAB16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774" y="2106827"/>
            <a:ext cx="10132540" cy="4862384"/>
          </a:xfrm>
        </p:spPr>
        <p:txBody>
          <a:bodyPr>
            <a:noAutofit/>
          </a:bodyPr>
          <a:lstStyle/>
          <a:p>
            <a:r>
              <a:rPr lang="en-US" sz="3200" b="1" dirty="0"/>
              <a:t>2024 - COUNTY REMOVES CITY FROM THEIR HEALTH INSURANCE CONSORTIUM</a:t>
            </a:r>
          </a:p>
          <a:p>
            <a:endParaRPr lang="en-US" sz="3200" b="1" dirty="0"/>
          </a:p>
          <a:p>
            <a:r>
              <a:rPr lang="en-US" sz="3200" b="1" dirty="0"/>
              <a:t>COUNTY ALLEGES RISING HEALTH INSURANCE COSTS DUE TO THE CITY’S USE OF HRA CARDS TO COVER DEDUCTIBLES AND CO-PAYS</a:t>
            </a:r>
          </a:p>
          <a:p>
            <a:endParaRPr lang="en-US" sz="3200" b="1" dirty="0"/>
          </a:p>
          <a:p>
            <a:r>
              <a:rPr lang="en-US" sz="3200" b="1" dirty="0"/>
              <a:t>NO EMPIRICAL DATA TO SUPPORT THIS ALLEGATION </a:t>
            </a:r>
          </a:p>
        </p:txBody>
      </p:sp>
    </p:spTree>
    <p:extLst>
      <p:ext uri="{BB962C8B-B14F-4D97-AF65-F5344CB8AC3E}">
        <p14:creationId xmlns:p14="http://schemas.microsoft.com/office/powerpoint/2010/main" val="197261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270B4-53EB-70A3-DF20-84D57F676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228"/>
            <a:ext cx="10546491" cy="1080938"/>
          </a:xfrm>
        </p:spPr>
        <p:txBody>
          <a:bodyPr/>
          <a:lstStyle/>
          <a:p>
            <a:pPr algn="ctr"/>
            <a:r>
              <a:rPr lang="en-US" b="1" dirty="0"/>
              <a:t>CITY REIMBURSEMENT TO COUNTY</a:t>
            </a:r>
            <a:br>
              <a:rPr lang="en-US" b="1" dirty="0"/>
            </a:br>
            <a:r>
              <a:rPr lang="en-US" b="1" dirty="0"/>
              <a:t>2015 - 2025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B8C464-0528-4E6A-9177-DB9D0B30A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368" y="2065840"/>
            <a:ext cx="9150178" cy="465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7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479</TotalTime>
  <Words>431</Words>
  <Application>Microsoft Office PowerPoint</Application>
  <PresentationFormat>Widescreen</PresentationFormat>
  <Paragraphs>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Trebuchet MS</vt:lpstr>
      <vt:lpstr>Berlin</vt:lpstr>
      <vt:lpstr>CITY OF ELMIRA</vt:lpstr>
      <vt:lpstr>CITY’S FISCAL CHALLENGES</vt:lpstr>
      <vt:lpstr>HISTORY</vt:lpstr>
      <vt:lpstr>TOTAL LOSS OF SALES TAX</vt:lpstr>
      <vt:lpstr>SHARED SERVICE AGREEMENTS</vt:lpstr>
      <vt:lpstr>SHARED SERVICE AGREEMENTS</vt:lpstr>
      <vt:lpstr>SHARED SERVICE AGREEMENT – B&amp;G</vt:lpstr>
      <vt:lpstr>HEALTH INSURANCE</vt:lpstr>
      <vt:lpstr>CITY REIMBURSEMENT TO COUNTY 2015 - 2025</vt:lpstr>
      <vt:lpstr>COUNTY INCURRED SHARED SERVICE EXPS DPW AND B&amp;G</vt:lpstr>
      <vt:lpstr>OTHER SHARED SERVICES PRIOR TO 2015</vt:lpstr>
      <vt:lpstr>CITY REIMBURSEMENT TO COUNTY - IT 2015 - 2025</vt:lpstr>
      <vt:lpstr>COUNTY INCURRED SHARED SERVICE EXPENSES PURCHASING AND IT: 2015 - 2025</vt:lpstr>
      <vt:lpstr>CITY – LOSS SALES TAX REVENUE AND REIMBURSEMENTS TO THE COUNTY TOTALS</vt:lpstr>
      <vt:lpstr>COUNTY INCURRED SHARED SERVICE EXPENSES</vt:lpstr>
      <vt:lpstr>CITY SALES TAX LOSS &amp; REIMBURSEMENTS v. COUNTY INCURRED SHARED SERVICE EXPENSES</vt:lpstr>
      <vt:lpstr>NET LOSS FOR THE CITY 2015 TO DATE</vt:lpstr>
      <vt:lpstr>LOOKING TO THE FUTURE</vt:lpstr>
      <vt:lpstr>LOOKING TO THE FUTURE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ELMIRA</dc:title>
  <dc:creator>Sherry Mandell</dc:creator>
  <cp:lastModifiedBy>Cattan, Charmain</cp:lastModifiedBy>
  <cp:revision>26</cp:revision>
  <dcterms:created xsi:type="dcterms:W3CDTF">2025-12-24T15:48:24Z</dcterms:created>
  <dcterms:modified xsi:type="dcterms:W3CDTF">2025-12-30T04:26:26Z</dcterms:modified>
</cp:coreProperties>
</file>